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062912" cy="301275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/>
              </a:rPr>
              <a:t>Расходы бюджета на образование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73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19268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/>
              <a:t>Количество </a:t>
            </a:r>
            <a:r>
              <a:rPr lang="ru-RU" b="1" dirty="0"/>
              <a:t>педагогических ставок (по группе классов) = Общее число часов по учебному плану (по группе классов) / Норма учебной нагрузки учителя</a:t>
            </a:r>
            <a:r>
              <a:rPr lang="ru-RU" b="1" dirty="0" smtClean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i="1" dirty="0"/>
              <a:t>Ставка с учетом фактической педагогической нагрузки = Ставка по занимаемой должности / Норма учебной нагрузки на ставку * Количество часов в неделю (фактическая </a:t>
            </a:r>
            <a:r>
              <a:rPr lang="ru-RU" b="1" i="1" dirty="0" smtClean="0"/>
              <a:t>педагогическая нагрузка).</a:t>
            </a:r>
          </a:p>
          <a:p>
            <a:pPr algn="just"/>
            <a:endParaRPr lang="ru-RU" b="1" dirty="0"/>
          </a:p>
          <a:p>
            <a:pPr marL="64008" indent="0" algn="just">
              <a:buNone/>
            </a:pPr>
            <a:r>
              <a:rPr lang="ru-RU" b="1" dirty="0"/>
              <a:t>Педагогическим работникам устанавливаются надбавки за квалификационную категорию (высшая, первая, вторая, без категории) в процентах к педагогической ставке по занимаемой должности:</a:t>
            </a:r>
          </a:p>
          <a:p>
            <a:pPr marL="64008" indent="0" algn="just">
              <a:buNone/>
            </a:pPr>
            <a:r>
              <a:rPr lang="ru-RU" b="1" dirty="0"/>
              <a:t>-высшая — 30 %;-первая — 20 %;-вторая — 15 </a:t>
            </a:r>
            <a:r>
              <a:rPr lang="ru-RU" b="1" dirty="0" smtClean="0"/>
              <a:t>%.</a:t>
            </a:r>
          </a:p>
          <a:p>
            <a:pPr algn="just"/>
            <a:endParaRPr lang="ru-RU" b="1" dirty="0"/>
          </a:p>
          <a:p>
            <a:pPr marL="64008" indent="0" algn="just">
              <a:buNone/>
            </a:pPr>
            <a:r>
              <a:rPr lang="ru-RU" b="1" dirty="0" smtClean="0"/>
              <a:t>Фонд </a:t>
            </a:r>
            <a:r>
              <a:rPr lang="ru-RU" b="1" dirty="0"/>
              <a:t>заработной платы административно-хозяйственного и учебно-вспомогательного персонала определяется па основе штатного расписания и установленных должностных окладов по формуле</a:t>
            </a:r>
          </a:p>
          <a:p>
            <a:pPr algn="just"/>
            <a:r>
              <a:rPr lang="ru-RU" b="1" i="1" dirty="0" err="1"/>
              <a:t>ФЗПа-х.п</a:t>
            </a:r>
            <a:r>
              <a:rPr lang="ru-RU" b="1" i="1" dirty="0"/>
              <a:t>(у-</a:t>
            </a:r>
            <a:r>
              <a:rPr lang="ru-RU" b="1" i="1" dirty="0" err="1"/>
              <a:t>в.п</a:t>
            </a:r>
            <a:r>
              <a:rPr lang="ru-RU" b="1" i="1" dirty="0"/>
              <a:t>) = Среднегодовое число штатных единиц • Средний должностной оклад.</a:t>
            </a:r>
            <a:endParaRPr lang="ru-RU" b="1" dirty="0"/>
          </a:p>
          <a:p>
            <a:pPr marL="64008" indent="0" algn="just">
              <a:buNone/>
            </a:pPr>
            <a:r>
              <a:rPr lang="ru-RU" b="1" dirty="0"/>
              <a:t>В школах также планируются расходы на бесплатное питание учащихся:</a:t>
            </a:r>
          </a:p>
          <a:p>
            <a:pPr algn="just"/>
            <a:r>
              <a:rPr lang="ru-RU" b="1" i="1" dirty="0"/>
              <a:t>Сумма расходов на бесплатное питание = Денежные нормы расходов на питание на одного учащегося • Среднегодовое число учащихся, получающих бесплатное питание • Количество дней питания в году.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03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</a:rPr>
              <a:t>5.Расходы на учреждения профессионально-технического и среднего специального образования, их планирование.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3960"/>
          </a:xfrm>
        </p:spPr>
        <p:txBody>
          <a:bodyPr/>
          <a:lstStyle/>
          <a:p>
            <a:pPr marL="64008" indent="0" algn="ctr">
              <a:buNone/>
            </a:pP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влияющие на состав и структуру затрат:</a:t>
            </a:r>
          </a:p>
          <a:p>
            <a:r>
              <a:rPr lang="ru-RU" dirty="0"/>
              <a:t>-специальность (специализация);	</a:t>
            </a:r>
          </a:p>
          <a:p>
            <a:r>
              <a:rPr lang="ru-RU" dirty="0"/>
              <a:t>-форма обучения (дневная, заочная, вечерняя);</a:t>
            </a:r>
          </a:p>
          <a:p>
            <a:r>
              <a:rPr lang="ru-RU" dirty="0"/>
              <a:t>-качество подготовки.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43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Среднегодовое число учащихся определяется по учебному заведению в целом и по отделениям исходя из следующих данных: число учащихся на начало года, прием, выпуск, отсев, число учащихся на конец года</a:t>
            </a:r>
            <a:r>
              <a:rPr lang="ru-RU" b="1" dirty="0" smtClean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Среднегодовое число групп = Среднегодовое число учащихся /Наполняемость групп (но нормам</a:t>
            </a:r>
            <a:r>
              <a:rPr lang="ru-RU" b="1" dirty="0" smtClean="0"/>
              <a:t>).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Расходы на оплату труда занимают значительную долю всей суммы расходов на ПТУ и </a:t>
            </a:r>
            <a:r>
              <a:rPr lang="ru-RU" b="1" dirty="0" err="1"/>
              <a:t>ССУЗы</a:t>
            </a:r>
            <a:r>
              <a:rPr lang="ru-RU" b="1" dirty="0"/>
              <a:t>:</a:t>
            </a:r>
          </a:p>
          <a:p>
            <a:pPr marL="64008" indent="0" algn="just">
              <a:buNone/>
            </a:pPr>
            <a:r>
              <a:rPr lang="ru-RU" b="1" dirty="0" err="1"/>
              <a:t>ФЗПпту</a:t>
            </a:r>
            <a:r>
              <a:rPr lang="ru-RU" b="1" dirty="0"/>
              <a:t>/</a:t>
            </a:r>
            <a:r>
              <a:rPr lang="ru-RU" b="1" dirty="0" err="1"/>
              <a:t>ссуз</a:t>
            </a:r>
            <a:r>
              <a:rPr lang="ru-RU" b="1" dirty="0"/>
              <a:t> = ФЗП педагогического персонала + ФЗП учебно-вспомогательного персонала + ФЗП административно-хозяйственного персонала.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73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 fontScale="70000" lnSpcReduction="20000"/>
          </a:bodyPr>
          <a:lstStyle/>
          <a:p>
            <a:pPr marL="64008" indent="0"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 финансирования:</a:t>
            </a:r>
          </a:p>
          <a:p>
            <a:pPr marL="64008" indent="0">
              <a:buNone/>
            </a:pPr>
            <a:endParaRPr lang="ru-RU" b="1" dirty="0" smtClean="0"/>
          </a:p>
          <a:p>
            <a:r>
              <a:rPr lang="ru-RU" b="1" dirty="0" smtClean="0"/>
              <a:t>для </a:t>
            </a:r>
            <a:r>
              <a:rPr lang="ru-RU" b="1" dirty="0"/>
              <a:t>государственных учреждений, обеспечивающих получение профессионально-технического и среднего специального образования, - средства республиканского и (или) местных бюджетов</a:t>
            </a:r>
            <a:r>
              <a:rPr lang="ru-RU" b="1" dirty="0" smtClean="0"/>
              <a:t>;</a:t>
            </a:r>
          </a:p>
          <a:p>
            <a:endParaRPr lang="ru-RU" b="1" dirty="0"/>
          </a:p>
          <a:p>
            <a:r>
              <a:rPr lang="ru-RU" b="1" dirty="0" smtClean="0"/>
              <a:t>для </a:t>
            </a:r>
            <a:r>
              <a:rPr lang="ru-RU" b="1" dirty="0"/>
              <a:t>частных учреждений – средства учредителей.</a:t>
            </a:r>
          </a:p>
          <a:p>
            <a:pPr marL="64008" indent="0">
              <a:buNone/>
            </a:pPr>
            <a:endParaRPr lang="ru-RU" b="1" dirty="0" smtClean="0"/>
          </a:p>
          <a:p>
            <a:pPr marL="64008" indent="0"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Дополнительными 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источниками финансирования являются:</a:t>
            </a:r>
          </a:p>
          <a:p>
            <a:r>
              <a:rPr lang="ru-RU" b="1" dirty="0" smtClean="0"/>
              <a:t>доходы</a:t>
            </a:r>
            <a:r>
              <a:rPr lang="ru-RU" b="1" dirty="0"/>
              <a:t>, получаемые от осуществления платной образовательной деятельности и иной деятельности, не запрещенной законодательством</a:t>
            </a:r>
            <a:r>
              <a:rPr lang="ru-RU" b="1" dirty="0" smtClean="0"/>
              <a:t>;</a:t>
            </a:r>
          </a:p>
          <a:p>
            <a:endParaRPr lang="ru-RU" b="1" dirty="0"/>
          </a:p>
          <a:p>
            <a:r>
              <a:rPr lang="ru-RU" b="1" dirty="0" smtClean="0"/>
              <a:t>добровольные </a:t>
            </a:r>
            <a:r>
              <a:rPr lang="ru-RU" b="1" dirty="0"/>
              <a:t>пожертвования юридических лиц</a:t>
            </a:r>
            <a:r>
              <a:rPr lang="ru-RU" b="1" dirty="0" smtClean="0"/>
              <a:t>;</a:t>
            </a:r>
          </a:p>
          <a:p>
            <a:endParaRPr lang="ru-RU" b="1" dirty="0"/>
          </a:p>
          <a:p>
            <a:r>
              <a:rPr lang="ru-RU" b="1" dirty="0" smtClean="0"/>
              <a:t>иные </a:t>
            </a:r>
            <a:r>
              <a:rPr lang="ru-RU" b="1" dirty="0"/>
              <a:t>источники, не запрещенные законодательством.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66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05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effectLst/>
              </a:rPr>
              <a:t>6 Финансирование высшего образования в Республике Беларусь.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042032"/>
          </a:xfrm>
        </p:spPr>
        <p:txBody>
          <a:bodyPr>
            <a:normAutofit fontScale="55000" lnSpcReduction="20000"/>
          </a:bodyPr>
          <a:lstStyle/>
          <a:p>
            <a:pPr marL="64008" indent="0" algn="ctr">
              <a:buNone/>
            </a:pPr>
            <a:r>
              <a:rPr lang="ru-RU" sz="5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 финансирования высших учебных заведении</a:t>
            </a:r>
            <a:r>
              <a:rPr lang="ru-RU" sz="5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 marL="64008" indent="0" algn="just">
              <a:buNone/>
            </a:pP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3300" b="1" dirty="0" smtClean="0"/>
              <a:t>для </a:t>
            </a:r>
            <a:r>
              <a:rPr lang="ru-RU" sz="3300" b="1" dirty="0"/>
              <a:t>государственных высших учебных заведении - средства республиканского бюджета; частных - средства учредителя</a:t>
            </a:r>
            <a:r>
              <a:rPr lang="ru-RU" sz="3300" b="1" dirty="0" smtClean="0"/>
              <a:t>;</a:t>
            </a:r>
          </a:p>
          <a:p>
            <a:pPr algn="just"/>
            <a:endParaRPr lang="ru-RU" sz="3300" b="1" dirty="0"/>
          </a:p>
          <a:p>
            <a:pPr algn="just"/>
            <a:r>
              <a:rPr lang="ru-RU" sz="3300" b="1" dirty="0" smtClean="0"/>
              <a:t>иные </a:t>
            </a:r>
            <a:r>
              <a:rPr lang="ru-RU" sz="3300" b="1" dirty="0"/>
              <a:t>(внебюджетные) источники, не запрещенные законодательством Республики Беларусь</a:t>
            </a:r>
            <a:r>
              <a:rPr lang="ru-RU" sz="3300" b="1" dirty="0" smtClean="0"/>
              <a:t>;</a:t>
            </a:r>
          </a:p>
          <a:p>
            <a:pPr algn="just"/>
            <a:endParaRPr lang="ru-RU" sz="3300" b="1" dirty="0"/>
          </a:p>
          <a:p>
            <a:pPr algn="just"/>
            <a:r>
              <a:rPr lang="ru-RU" sz="3300" b="1" dirty="0" smtClean="0"/>
              <a:t>поступления </a:t>
            </a:r>
            <a:r>
              <a:rPr lang="ru-RU" sz="3300" b="1" dirty="0"/>
              <a:t>от организации за выполнение НИР, различных услуг и осуществление других видов деятельности</a:t>
            </a:r>
            <a:r>
              <a:rPr lang="ru-RU" sz="3300" b="1" dirty="0" smtClean="0"/>
              <a:t>;</a:t>
            </a:r>
          </a:p>
          <a:p>
            <a:pPr algn="just"/>
            <a:endParaRPr lang="ru-RU" sz="3300" b="1" dirty="0"/>
          </a:p>
          <a:p>
            <a:pPr algn="just"/>
            <a:r>
              <a:rPr lang="ru-RU" sz="3300" b="1" dirty="0" smtClean="0"/>
              <a:t>поступления </a:t>
            </a:r>
            <a:r>
              <a:rPr lang="ru-RU" sz="3300" b="1" dirty="0"/>
              <a:t>от организаций, населения за подготовку и переподготовку специалистов</a:t>
            </a:r>
            <a:r>
              <a:rPr lang="ru-RU" sz="3300" b="1" dirty="0" smtClean="0"/>
              <a:t>;</a:t>
            </a:r>
          </a:p>
          <a:p>
            <a:pPr algn="just"/>
            <a:endParaRPr lang="ru-RU" sz="3300" b="1" dirty="0"/>
          </a:p>
          <a:p>
            <a:pPr algn="just"/>
            <a:r>
              <a:rPr lang="ru-RU" sz="3300" b="1" dirty="0" smtClean="0"/>
              <a:t>собственные </a:t>
            </a:r>
            <a:r>
              <a:rPr lang="ru-RU" sz="3300" b="1" dirty="0"/>
              <a:t>средства вузов (доходы от услуг автотранспорта, студенческих корпусов, газет, редакционно-издательских отделов</a:t>
            </a:r>
            <a:r>
              <a:rPr lang="ru-RU" sz="3300" b="1" dirty="0" smtClean="0"/>
              <a:t>, физкультурно-оздоровительных </a:t>
            </a:r>
            <a:r>
              <a:rPr lang="ru-RU" sz="3300" b="1" dirty="0"/>
              <a:t>услуг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42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978136"/>
          </a:xfrm>
        </p:spPr>
        <p:txBody>
          <a:bodyPr>
            <a:normAutofit fontScale="77500" lnSpcReduction="20000"/>
          </a:bodyPr>
          <a:lstStyle/>
          <a:p>
            <a:pPr marL="64008" indent="0" algn="ctr">
              <a:buNone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Перечень платных образовательных услуг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подготовка </a:t>
            </a:r>
            <a:r>
              <a:rPr lang="ru-RU" b="1" dirty="0"/>
              <a:t>специалистов с высшим образованием, магистров, научных работников высшей квалификации</a:t>
            </a:r>
            <a:r>
              <a:rPr lang="ru-RU" b="1" dirty="0" smtClean="0"/>
              <a:t>;</a:t>
            </a:r>
            <a:endParaRPr lang="ru-RU" b="1" dirty="0"/>
          </a:p>
          <a:p>
            <a:pPr algn="just"/>
            <a:r>
              <a:rPr lang="ru-RU" b="1" dirty="0" smtClean="0"/>
              <a:t>подготовка </a:t>
            </a:r>
            <a:r>
              <a:rPr lang="ru-RU" b="1" dirty="0"/>
              <a:t>специалистов с высшим образованием но дополнительной специальности, а также подготовка по отдельным сертифицированным курсам высшего образования сверх учебного плана;</a:t>
            </a:r>
          </a:p>
          <a:p>
            <a:pPr algn="just"/>
            <a:r>
              <a:rPr lang="ru-RU" b="1" dirty="0" smtClean="0"/>
              <a:t>переподготовка </a:t>
            </a:r>
            <a:r>
              <a:rPr lang="ru-RU" b="1" dirty="0"/>
              <a:t>и повышение квалификации руководящих работников и специалистов;</a:t>
            </a:r>
          </a:p>
          <a:p>
            <a:pPr algn="just"/>
            <a:r>
              <a:rPr lang="ru-RU" b="1" dirty="0" smtClean="0"/>
              <a:t>дополнительное </a:t>
            </a:r>
            <a:r>
              <a:rPr lang="ru-RU" b="1" dirty="0"/>
              <a:t>обучение по отдельным учебным предметам, учебным дисциплинам, курсам;</a:t>
            </a:r>
          </a:p>
          <a:p>
            <a:pPr algn="just"/>
            <a:r>
              <a:rPr lang="ru-RU" b="1" dirty="0" smtClean="0"/>
              <a:t>изучение </a:t>
            </a:r>
            <a:r>
              <a:rPr lang="ru-RU" b="1" dirty="0"/>
              <a:t>дополнительных учебных предметов, учебных дисциплин, курсов;</a:t>
            </a:r>
          </a:p>
          <a:p>
            <a:pPr algn="just"/>
            <a:r>
              <a:rPr lang="ru-RU" b="1" dirty="0" smtClean="0"/>
              <a:t>профессиональная </a:t>
            </a:r>
            <a:r>
              <a:rPr lang="ru-RU" b="1" dirty="0"/>
              <a:t>подготовка, переподготовка, повышение квалификации рабочих;</a:t>
            </a:r>
          </a:p>
          <a:p>
            <a:pPr marL="6400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83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064896" cy="5978136"/>
          </a:xfrm>
        </p:spPr>
        <p:txBody>
          <a:bodyPr>
            <a:normAutofit fontScale="92500" lnSpcReduction="20000"/>
          </a:bodyPr>
          <a:lstStyle/>
          <a:p>
            <a:pPr marL="64008" indent="0" algn="just">
              <a:buNone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Расходы на содержание вуза закладываются в ежегодно составляемую смету в разрезе важнейших направлений средств:</a:t>
            </a:r>
          </a:p>
          <a:p>
            <a:pPr algn="just"/>
            <a:r>
              <a:rPr lang="ru-RU" b="1" dirty="0" smtClean="0"/>
              <a:t>на </a:t>
            </a:r>
            <a:r>
              <a:rPr lang="ru-RU" b="1" dirty="0"/>
              <a:t>оплату труда;</a:t>
            </a:r>
          </a:p>
          <a:p>
            <a:pPr algn="just"/>
            <a:r>
              <a:rPr lang="ru-RU" b="1" dirty="0" smtClean="0"/>
              <a:t>материальные </a:t>
            </a:r>
            <a:r>
              <a:rPr lang="ru-RU" b="1" dirty="0"/>
              <a:t>и приравненные к ним затраты;</a:t>
            </a:r>
          </a:p>
          <a:p>
            <a:pPr algn="just"/>
            <a:r>
              <a:rPr lang="ru-RU" b="1" dirty="0" smtClean="0"/>
              <a:t>производственное </a:t>
            </a:r>
            <a:r>
              <a:rPr lang="ru-RU" b="1" dirty="0"/>
              <a:t>и социальное развитие.</a:t>
            </a:r>
          </a:p>
          <a:p>
            <a:pPr marL="64008" indent="0" algn="just">
              <a:buNone/>
            </a:pPr>
            <a:r>
              <a:rPr lang="ru-RU" b="1" dirty="0"/>
              <a:t>Вузы заинтересованы в сотрудничестве с предприятием не только как поставщиком информации, необходимой для подготовки полноценного специалиста, но и как дополнительным источником внебюджетных доходов вуза.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225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05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effectLst/>
              </a:rPr>
              <a:t>7 Сводное планирование расходов на образование.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ru-RU" b="1" dirty="0"/>
              <a:t>Сводное планирование осуществляется на каждом уровне управления соответствующими финансовыми органами и органами образования. </a:t>
            </a:r>
            <a:endParaRPr lang="ru-RU" b="1" dirty="0" smtClean="0"/>
          </a:p>
          <a:p>
            <a:pPr algn="just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уровне республиканского бюджета расчеты производит Министерство финансов и Министерство образования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 уровне области эти функции выполняют финансовые управления и управления 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образования.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уровне района— районные финансовые органы и отделы образования районов.</a:t>
            </a:r>
          </a:p>
          <a:p>
            <a:pPr marL="64008" indent="0" algn="just">
              <a:buNone/>
            </a:pPr>
            <a:r>
              <a:rPr lang="ru-RU" b="1" dirty="0"/>
              <a:t>Особенность сводного планирования заключается в том, что расчеты по обоснованию величины расходов всегда производятся в укрупненных оперативных показателях и средних расчетных нормах.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37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50144"/>
          </a:xfrm>
        </p:spPr>
        <p:txBody>
          <a:bodyPr>
            <a:normAutofit fontScale="92500" lnSpcReduction="20000"/>
          </a:bodyPr>
          <a:lstStyle/>
          <a:p>
            <a:pPr marL="64008" indent="0" algn="just">
              <a:buNone/>
            </a:pP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Укрупненный норматив выражается в виде экономической модели, представляющей собой сумму основных групп затрат, исчисляемых исходя из коэффициентов их соотношений к минимальной базовой величине заработной платы. 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64008" indent="0" algn="just">
              <a:buNone/>
            </a:pPr>
            <a:r>
              <a:rPr lang="ru-RU" sz="3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</a:t>
            </a:r>
            <a:r>
              <a:rPr lang="ru-RU" sz="3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объединены в 3 группы:</a:t>
            </a:r>
          </a:p>
          <a:p>
            <a:pPr algn="just"/>
            <a:r>
              <a:rPr lang="ru-RU" b="1" dirty="0"/>
              <a:t>1 группа - заработная плата;</a:t>
            </a:r>
          </a:p>
          <a:p>
            <a:pPr algn="just"/>
            <a:r>
              <a:rPr lang="ru-RU" b="1" dirty="0"/>
              <a:t>2 группа - материальные затраты, связанные с приобретением материальных ценностей, оборудования, хозяйственного и мягкого инвентаря, питания.</a:t>
            </a:r>
          </a:p>
          <a:p>
            <a:pPr algn="just"/>
            <a:r>
              <a:rPr lang="ru-RU" b="1" dirty="0"/>
              <a:t>3	группа - все остальные затраты, приравненные к материальным затратам.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25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24936" cy="5688632"/>
          </a:xfrm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ru-RU" b="1" dirty="0"/>
              <a:t>	</a:t>
            </a:r>
          </a:p>
          <a:p>
            <a:pPr algn="just"/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К1=Фонд заработной платы за отчетный период / среднюю базовую величину заработной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платы.</a:t>
            </a:r>
          </a:p>
          <a:p>
            <a:pPr algn="just"/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К2 </a:t>
            </a: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= (Материальные затраты за отчетный период / среднюю базовую величину заработной платы) * Коэффициент соотношения (</a:t>
            </a:r>
            <a:r>
              <a:rPr lang="ru-RU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Кст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).</a:t>
            </a:r>
          </a:p>
          <a:p>
            <a:pPr algn="just"/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КСТ = Темп роста расходов на материальные затраты / Темп роста заработной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платы.</a:t>
            </a:r>
          </a:p>
          <a:p>
            <a:pPr algn="just"/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КЗ </a:t>
            </a: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= Сумма прочих и приравненных затрат за отчетный период / Среднюю базовую величину заработной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платы.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03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Характеристика </a:t>
            </a:r>
            <a:r>
              <a:rPr lang="ru-RU" sz="4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системы образования Республики Беларусь</a:t>
            </a:r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endParaRPr lang="ru-RU" sz="4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Источники </a:t>
            </a:r>
            <a:r>
              <a:rPr lang="ru-RU" sz="4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финансирования образования</a:t>
            </a:r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endParaRPr lang="ru-RU" sz="4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Расходы </a:t>
            </a:r>
            <a:r>
              <a:rPr lang="ru-RU" sz="4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бюджета на содержание учреждений дошкольного образования и порядок их планирования</a:t>
            </a:r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endParaRPr lang="ru-RU" sz="4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Расходы </a:t>
            </a:r>
            <a:r>
              <a:rPr lang="ru-RU" sz="4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бюджета на содержание учреждений общего среднего образования и их планирование</a:t>
            </a:r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endParaRPr lang="ru-RU" sz="4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Расходы </a:t>
            </a:r>
            <a:r>
              <a:rPr lang="ru-RU" sz="4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 учреждения профессионально-технического и среднего специального образования, их планирование</a:t>
            </a:r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endParaRPr lang="ru-RU" sz="4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Финансирование </a:t>
            </a:r>
            <a:r>
              <a:rPr lang="ru-RU" sz="4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высшего образования в Республике Беларусь</a:t>
            </a:r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endParaRPr lang="ru-RU" sz="4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4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Сводное </a:t>
            </a:r>
            <a:r>
              <a:rPr lang="ru-RU" sz="4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планирование расходов на образование.</a:t>
            </a:r>
          </a:p>
          <a:p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4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1070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1 Характеристика системы образования Республики Беларусь.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У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ровни </a:t>
            </a: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образования:</a:t>
            </a:r>
          </a:p>
          <a:p>
            <a:r>
              <a:rPr lang="ru-RU" dirty="0" smtClean="0"/>
              <a:t>дошкольное</a:t>
            </a:r>
            <a:r>
              <a:rPr lang="ru-RU" dirty="0"/>
              <a:t>;</a:t>
            </a:r>
          </a:p>
          <a:p>
            <a:r>
              <a:rPr lang="ru-RU" dirty="0" smtClean="0"/>
              <a:t>общее </a:t>
            </a:r>
            <a:r>
              <a:rPr lang="ru-RU" dirty="0"/>
              <a:t>среднее;</a:t>
            </a:r>
          </a:p>
          <a:p>
            <a:r>
              <a:rPr lang="ru-RU" dirty="0" smtClean="0"/>
              <a:t>профессионально-технические</a:t>
            </a:r>
            <a:r>
              <a:rPr lang="ru-RU" dirty="0"/>
              <a:t>;</a:t>
            </a:r>
          </a:p>
          <a:p>
            <a:r>
              <a:rPr lang="ru-RU" dirty="0" smtClean="0"/>
              <a:t>среднее </a:t>
            </a:r>
            <a:r>
              <a:rPr lang="ru-RU" dirty="0"/>
              <a:t>специальное;</a:t>
            </a:r>
          </a:p>
          <a:p>
            <a:r>
              <a:rPr lang="ru-RU" dirty="0" smtClean="0"/>
              <a:t>высшее</a:t>
            </a:r>
            <a:r>
              <a:rPr lang="ru-RU" dirty="0"/>
              <a:t>;</a:t>
            </a:r>
          </a:p>
          <a:p>
            <a:r>
              <a:rPr lang="ru-RU" dirty="0" smtClean="0"/>
              <a:t>послевузовское</a:t>
            </a:r>
            <a:r>
              <a:rPr lang="ru-RU" dirty="0"/>
              <a:t>;</a:t>
            </a:r>
          </a:p>
          <a:p>
            <a:r>
              <a:rPr lang="ru-RU" dirty="0" smtClean="0"/>
              <a:t>дополнительное </a:t>
            </a:r>
            <a:r>
              <a:rPr lang="ru-RU" dirty="0"/>
              <a:t>образование детей и молодежи;</a:t>
            </a:r>
          </a:p>
          <a:p>
            <a:r>
              <a:rPr lang="ru-RU" dirty="0" smtClean="0"/>
              <a:t>дополнительное </a:t>
            </a:r>
            <a:r>
              <a:rPr lang="ru-RU" dirty="0"/>
              <a:t>образование взрослых;</a:t>
            </a:r>
          </a:p>
          <a:p>
            <a:r>
              <a:rPr lang="ru-RU" dirty="0" smtClean="0"/>
              <a:t>специальное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833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Принципы государственной политики: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ru-RU" sz="3400" dirty="0" smtClean="0"/>
              <a:t>приоритет </a:t>
            </a:r>
            <a:r>
              <a:rPr lang="ru-RU" sz="3400" dirty="0"/>
              <a:t>образования;</a:t>
            </a:r>
          </a:p>
          <a:p>
            <a:pPr algn="just"/>
            <a:r>
              <a:rPr lang="ru-RU" sz="3400" dirty="0" smtClean="0"/>
              <a:t>приоритет </a:t>
            </a:r>
            <a:r>
              <a:rPr lang="ru-RU" sz="3400" dirty="0"/>
              <a:t>общечеловеческих ценностей, прав человека, гуманистического характера образования;</a:t>
            </a:r>
          </a:p>
          <a:p>
            <a:pPr algn="just"/>
            <a:r>
              <a:rPr lang="ru-RU" sz="3400" dirty="0" smtClean="0"/>
              <a:t>гарантия </a:t>
            </a:r>
            <a:r>
              <a:rPr lang="ru-RU" sz="3400" dirty="0"/>
              <a:t>конституционного права каждого на образование;</a:t>
            </a:r>
          </a:p>
          <a:p>
            <a:pPr algn="just"/>
            <a:r>
              <a:rPr lang="ru-RU" sz="3400" dirty="0" smtClean="0"/>
              <a:t>обеспечение </a:t>
            </a:r>
            <a:r>
              <a:rPr lang="ru-RU" sz="3400" dirty="0"/>
              <a:t>равного доступа к получению образования;</a:t>
            </a:r>
          </a:p>
          <a:p>
            <a:pPr algn="just"/>
            <a:r>
              <a:rPr lang="ru-RU" sz="3400" dirty="0" smtClean="0"/>
              <a:t>обязательность </a:t>
            </a:r>
            <a:r>
              <a:rPr lang="ru-RU" sz="3400" dirty="0"/>
              <a:t>общего базового образования;</a:t>
            </a:r>
          </a:p>
          <a:p>
            <a:pPr algn="just"/>
            <a:r>
              <a:rPr lang="ru-RU" sz="3400" dirty="0" smtClean="0"/>
              <a:t>интеграция </a:t>
            </a:r>
            <a:r>
              <a:rPr lang="ru-RU" sz="3400" dirty="0"/>
              <a:t>в мировое образовательное пространство при сохранении и развитии традиций системы образования;</a:t>
            </a:r>
          </a:p>
          <a:p>
            <a:pPr algn="just"/>
            <a:r>
              <a:rPr lang="ru-RU" sz="3400" dirty="0" smtClean="0"/>
              <a:t>экологическая </a:t>
            </a:r>
            <a:r>
              <a:rPr lang="ru-RU" sz="3400" dirty="0"/>
              <a:t>направленность образования;</a:t>
            </a:r>
          </a:p>
          <a:p>
            <a:pPr algn="just"/>
            <a:r>
              <a:rPr lang="ru-RU" sz="3400" dirty="0" smtClean="0"/>
              <a:t>поддержка </a:t>
            </a:r>
            <a:r>
              <a:rPr lang="ru-RU" sz="3400" dirty="0"/>
              <a:t>и развитие образования с учетом задач социального-экономического развития государства;</a:t>
            </a:r>
          </a:p>
          <a:p>
            <a:pPr algn="just"/>
            <a:r>
              <a:rPr lang="ru-RU" sz="3400" dirty="0" smtClean="0"/>
              <a:t>государственно-общественный </a:t>
            </a:r>
            <a:r>
              <a:rPr lang="ru-RU" sz="3400" dirty="0"/>
              <a:t>характер управления образованием;</a:t>
            </a:r>
          </a:p>
          <a:p>
            <a:pPr algn="just"/>
            <a:r>
              <a:rPr lang="ru-RU" sz="3400" dirty="0" smtClean="0"/>
              <a:t>светский </a:t>
            </a:r>
            <a:r>
              <a:rPr lang="ru-RU" sz="3400" dirty="0"/>
              <a:t>характер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751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05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effectLst/>
              </a:rPr>
              <a:t>2 Источники финансирования образования</a:t>
            </a:r>
            <a:r>
              <a:rPr lang="ru-RU" sz="4000" dirty="0">
                <a:effectLst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ru-RU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Источники финансирования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64008" indent="0">
              <a:buNone/>
            </a:pPr>
            <a:endParaRPr lang="ru-RU" b="1" dirty="0"/>
          </a:p>
          <a:p>
            <a:r>
              <a:rPr lang="ru-RU" dirty="0" smtClean="0"/>
              <a:t>республиканский </a:t>
            </a:r>
            <a:r>
              <a:rPr lang="ru-RU" dirty="0"/>
              <a:t>и (или) местные бюджеты;</a:t>
            </a:r>
          </a:p>
          <a:p>
            <a:r>
              <a:rPr lang="ru-RU" dirty="0" smtClean="0"/>
              <a:t>средства </a:t>
            </a:r>
            <a:r>
              <a:rPr lang="ru-RU" dirty="0"/>
              <a:t>учредителей;</a:t>
            </a:r>
          </a:p>
          <a:p>
            <a:r>
              <a:rPr lang="ru-RU" dirty="0" smtClean="0"/>
              <a:t>средства</a:t>
            </a:r>
            <a:r>
              <a:rPr lang="ru-RU" dirty="0"/>
              <a:t>, полученные от приносящей доходы деятельности;</a:t>
            </a:r>
          </a:p>
          <a:p>
            <a:r>
              <a:rPr lang="ru-RU" dirty="0" smtClean="0"/>
              <a:t>безвозмездная помощь </a:t>
            </a:r>
            <a:r>
              <a:rPr lang="ru-RU" dirty="0"/>
              <a:t>юридических лиц, ИП;</a:t>
            </a:r>
          </a:p>
          <a:p>
            <a:r>
              <a:rPr lang="ru-RU" dirty="0" smtClean="0"/>
              <a:t>иные </a:t>
            </a:r>
            <a:r>
              <a:rPr lang="ru-RU" dirty="0"/>
              <a:t>источники, не запрещенные законодательством.</a:t>
            </a:r>
          </a:p>
          <a:p>
            <a:r>
              <a:rPr lang="ru-RU" dirty="0"/>
              <a:t>Источники финансирования частных учреждений образования </a:t>
            </a:r>
          </a:p>
          <a:p>
            <a:r>
              <a:rPr lang="ru-RU" dirty="0" smtClean="0"/>
              <a:t>средства </a:t>
            </a:r>
            <a:r>
              <a:rPr lang="ru-RU" dirty="0"/>
              <a:t>учредителей;</a:t>
            </a:r>
          </a:p>
          <a:p>
            <a:r>
              <a:rPr lang="ru-RU" dirty="0" smtClean="0"/>
              <a:t>средства</a:t>
            </a:r>
            <a:r>
              <a:rPr lang="ru-RU" dirty="0"/>
              <a:t>, полученные от приносящей доходы деятельности;</a:t>
            </a:r>
          </a:p>
          <a:p>
            <a:r>
              <a:rPr lang="ru-RU" dirty="0" smtClean="0"/>
              <a:t>безвозмездная </a:t>
            </a:r>
            <a:r>
              <a:rPr lang="ru-RU" dirty="0"/>
              <a:t>(спонсорская) помощь юридических лиц, индивидуальных предпринимателей;</a:t>
            </a:r>
          </a:p>
          <a:p>
            <a:r>
              <a:rPr lang="ru-RU" dirty="0" smtClean="0"/>
              <a:t>иные </a:t>
            </a:r>
            <a:r>
              <a:rPr lang="ru-RU" dirty="0"/>
              <a:t>источники, не запрещенные 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21849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</a:rPr>
              <a:t>3 Расходы бюджета на содержание учреждений дошкольного образования и порядок их планирования.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Расходы </a:t>
            </a:r>
            <a:r>
              <a:rPr lang="ru-RU" dirty="0"/>
              <a:t>делятся на две основные группы: текущие и капитальные. </a:t>
            </a:r>
          </a:p>
          <a:p>
            <a:r>
              <a:rPr lang="ru-RU" dirty="0"/>
              <a:t>Д</a:t>
            </a:r>
            <a:r>
              <a:rPr lang="ru-RU" dirty="0" smtClean="0"/>
              <a:t>етские </a:t>
            </a:r>
            <a:r>
              <a:rPr lang="ru-RU" dirty="0"/>
              <a:t>учреждения составляют сметы в порядке, установленном Министерством финансов.</a:t>
            </a:r>
          </a:p>
          <a:p>
            <a:r>
              <a:rPr lang="ru-RU" dirty="0"/>
              <a:t>Оперативные показатели, на основе которых осуществляется планирование расходов, — это число детей и количество групп:</a:t>
            </a:r>
          </a:p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Количество групп = Число детей / Нормативная наполняемость групп.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53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050144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Целевые направления расходов на текущее содержание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ДДУ:</a:t>
            </a:r>
          </a:p>
          <a:p>
            <a:r>
              <a:rPr lang="ru-RU" dirty="0" smtClean="0"/>
              <a:t>расходы па заработную плату персонала;</a:t>
            </a:r>
          </a:p>
          <a:p>
            <a:r>
              <a:rPr lang="ru-RU" dirty="0" smtClean="0"/>
              <a:t>начисления </a:t>
            </a:r>
            <a:r>
              <a:rPr lang="ru-RU" dirty="0"/>
              <a:t>на заработную плату персонала;</a:t>
            </a:r>
          </a:p>
          <a:p>
            <a:r>
              <a:rPr lang="ru-RU" dirty="0" smtClean="0"/>
              <a:t>расходы </a:t>
            </a:r>
            <a:r>
              <a:rPr lang="ru-RU" dirty="0"/>
              <a:t>на питание детей, па приобретение мягкого инвентаря, игрушек, пособий и материалов для занятий с детьми;</a:t>
            </a:r>
          </a:p>
          <a:p>
            <a:r>
              <a:rPr lang="ru-RU" dirty="0" smtClean="0"/>
              <a:t>коммунальные </a:t>
            </a:r>
            <a:r>
              <a:rPr lang="ru-RU" dirty="0"/>
              <a:t>расходы (па освещение, отопление, водоснабжение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Сумма расходов на питание = Стоимость питания одного ребенка в день • Среднегодовое число детей  • Число дней </a:t>
            </a:r>
            <a:r>
              <a:rPr lang="ru-RU" b="1" dirty="0" smtClean="0"/>
              <a:t>функционирования</a:t>
            </a:r>
            <a:r>
              <a:rPr lang="ru-RU" dirty="0"/>
              <a:t> </a:t>
            </a:r>
            <a:r>
              <a:rPr lang="ru-RU" b="1" dirty="0" smtClean="0"/>
              <a:t>учреждения </a:t>
            </a:r>
            <a:r>
              <a:rPr lang="ru-RU" b="1" dirty="0"/>
              <a:t>в году</a:t>
            </a:r>
            <a:r>
              <a:rPr lang="ru-RU" b="1" dirty="0" smtClean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Плата родителей за питание детей в дошкольных учреждениях, финансируемых из республиканского и местных бюджетов составляет 40% действующих денежных норм расходов на питание в день на одного воспитанника в зависимости от возраста детей, профиля и режима работы</a:t>
            </a:r>
            <a:r>
              <a:rPr lang="ru-RU" b="1" dirty="0" smtClean="0"/>
              <a:t>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Финансирование </a:t>
            </a:r>
            <a:r>
              <a:rPr lang="ru-RU" b="1" dirty="0"/>
              <a:t>расходов на содержание дошкольных учреждений образования осуществляется из средств республиканского и местного бюджетов, а также за счет добровольных взносов, пожертвований от физических лиц и спонсорской помощи от  юридических лиц (индивидуальных предпринимателей).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82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/>
              </a:rPr>
              <a:t>4 Расходы бюджета на содержание учреждений общего среднего образования и их планирование</a:t>
            </a:r>
            <a:r>
              <a:rPr lang="ru-RU" sz="2700" dirty="0">
                <a:effectLst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Количественные </a:t>
            </a:r>
            <a:r>
              <a:rPr lang="ru-RU" b="1" dirty="0"/>
              <a:t>показатели на начало бюджетного года определяются на основании отчета но состоянию на 1 сентября предыдущего года, а на конец бюджетного года — на основании числа учащихся и классов на 1 сентября планируемого года</a:t>
            </a:r>
            <a:r>
              <a:rPr lang="ru-RU" b="1" dirty="0" smtClean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i="1" dirty="0"/>
              <a:t>Среднегодовое число учащихся = [(Число учащихся на начало года </a:t>
            </a:r>
            <a:r>
              <a:rPr lang="ru-RU" b="1" i="1" dirty="0" smtClean="0"/>
              <a:t>х </a:t>
            </a:r>
            <a:r>
              <a:rPr lang="ru-RU" b="1" i="1" dirty="0"/>
              <a:t>8 месяцев) + Число учащихся на конец года • 4 месяца)] /12</a:t>
            </a:r>
            <a:r>
              <a:rPr lang="ru-RU" b="1" i="1" dirty="0" smtClean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Количество учащихся планируется отдельно по группам классов: 1—4; 5—9; 10—11</a:t>
            </a:r>
            <a:r>
              <a:rPr lang="ru-RU" b="1" dirty="0" smtClean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i="1" dirty="0"/>
              <a:t>Количество классов = Число учащихся / Наполняемость классов.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22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C1F2B2-BAC5-4B63-AEDC-85A02A3FD72C}"/>
</file>

<file path=customXml/itemProps2.xml><?xml version="1.0" encoding="utf-8"?>
<ds:datastoreItem xmlns:ds="http://schemas.openxmlformats.org/officeDocument/2006/customXml" ds:itemID="{0C23AC50-DF26-47D6-BB7B-4161E03CF9FD}"/>
</file>

<file path=customXml/itemProps3.xml><?xml version="1.0" encoding="utf-8"?>
<ds:datastoreItem xmlns:ds="http://schemas.openxmlformats.org/officeDocument/2006/customXml" ds:itemID="{ABE0C749-0232-49EA-8B90-91930062545F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1265</Words>
  <Application>Microsoft Office PowerPoint</Application>
  <PresentationFormat>Экран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Расходы бюджета на образование </vt:lpstr>
      <vt:lpstr>Содержание</vt:lpstr>
      <vt:lpstr>1 Характеристика системы образования Республики Беларусь.</vt:lpstr>
      <vt:lpstr>Презентация PowerPoint</vt:lpstr>
      <vt:lpstr>2 Источники финансирования образования. </vt:lpstr>
      <vt:lpstr>3 Расходы бюджета на содержание учреждений дошкольного образования и порядок их планирования. </vt:lpstr>
      <vt:lpstr>Презентация PowerPoint</vt:lpstr>
      <vt:lpstr>Презентация PowerPoint</vt:lpstr>
      <vt:lpstr>4 Расходы бюджета на содержание учреждений общего среднего образования и их планирование. </vt:lpstr>
      <vt:lpstr>Презентация PowerPoint</vt:lpstr>
      <vt:lpstr>5.Расходы на учреждения профессионально-технического и среднего специального образования, их планирование.</vt:lpstr>
      <vt:lpstr>Презентация PowerPoint</vt:lpstr>
      <vt:lpstr>Презентация PowerPoint</vt:lpstr>
      <vt:lpstr>6 Финансирование высшего образования в Республике Беларусь. </vt:lpstr>
      <vt:lpstr>Презентация PowerPoint</vt:lpstr>
      <vt:lpstr>Презентация PowerPoint</vt:lpstr>
      <vt:lpstr>7 Сводное планирование расходов на образование. 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бюджета на образование </dc:title>
  <dc:creator>Julia</dc:creator>
  <cp:lastModifiedBy>julia.ppinchuk@hotmail.com</cp:lastModifiedBy>
  <cp:revision>9</cp:revision>
  <dcterms:created xsi:type="dcterms:W3CDTF">2015-04-26T18:23:07Z</dcterms:created>
  <dcterms:modified xsi:type="dcterms:W3CDTF">2015-04-26T21:13:28Z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